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Francois One" panose="020B0604020202020204" charset="0"/>
      <p:regular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on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26152e9d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26152e9d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26152e9d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26152e9d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6ce8f19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6ce8f19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26152e9d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26152e9d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ce8f19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ce8f19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6ce8f191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6ce8f191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6ce8f191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6ce8f191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6ce8f191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6ce8f191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26152e9d1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26152e9d1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6152e9d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6152e9d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e460923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e460923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26152e9d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26152e9d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26152e9d1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26152e9d1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6ce8f191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6ce8f191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6ce8f191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6ce8f191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6ce8f191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6ce8f191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6ce8f191e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6ce8f191e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45ad3e3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45ad3e3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e51015e9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e51015e92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b875e74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b875e74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59b82693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59b82693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3989d3d7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3989d3d7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989d3d7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989d3d7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989d3d7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989d3d7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6ce8f191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6ce8f191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989d3d7d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3989d3d7d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3989d3d7d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3989d3d7d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C2A4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28325"/>
            <a:ext cx="8520600" cy="10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Francois One"/>
              <a:buNone/>
              <a:defRPr sz="52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614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DDAE"/>
              </a:buClr>
              <a:buSzPts val="2800"/>
              <a:buFont typeface="Francois One"/>
              <a:buNone/>
              <a:defRPr sz="2800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3600"/>
              <a:buFont typeface="Francois One"/>
              <a:buNone/>
              <a:defRPr sz="36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None/>
              <a:defRPr>
                <a:solidFill>
                  <a:srgbClr val="2532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326F"/>
              </a:buClr>
              <a:buSzPts val="2800"/>
              <a:buFont typeface="Francois One"/>
              <a:buNone/>
              <a:defRPr sz="2800">
                <a:solidFill>
                  <a:srgbClr val="25326F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hyperlink" Target="https://replit.com/@ricproenca/0102-Hello-Worl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hyperlink" Target="https://replit.com/@ricproenca/0103-Hi-to-Yo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csinschools.io/intro/0104v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hyperlink" Target="https://csinschools.io/intro/0104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video-conference_5618775" TargetMode="External"/><Relationship Id="rId13" Type="http://schemas.openxmlformats.org/officeDocument/2006/relationships/hyperlink" Target="https://www.maxpixel.net/Silhouette-Teamwork-Isolated-Computer-Man-Business-3120378" TargetMode="External"/><Relationship Id="rId18" Type="http://schemas.openxmlformats.org/officeDocument/2006/relationships/image" Target="../media/image1.png"/><Relationship Id="rId3" Type="http://schemas.openxmlformats.org/officeDocument/2006/relationships/hyperlink" Target="https://csinschools.com/" TargetMode="External"/><Relationship Id="rId7" Type="http://schemas.openxmlformats.org/officeDocument/2006/relationships/hyperlink" Target="https://www.flaticon.com/" TargetMode="External"/><Relationship Id="rId12" Type="http://schemas.openxmlformats.org/officeDocument/2006/relationships/hyperlink" Target="https://www.flickr.com/photos/bagogames/39943037982" TargetMode="External"/><Relationship Id="rId17" Type="http://schemas.openxmlformats.org/officeDocument/2006/relationships/hyperlink" Target="https://unsplash.com/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unsplash.com/@rawpixe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aticon.com/authors/freepik" TargetMode="External"/><Relationship Id="rId11" Type="http://schemas.openxmlformats.org/officeDocument/2006/relationships/hyperlink" Target="https://www.flickr.com/photos/janpersiel/9873781113" TargetMode="External"/><Relationship Id="rId5" Type="http://schemas.openxmlformats.org/officeDocument/2006/relationships/hyperlink" Target="https://www.flaticon.com/free-icon/video-conference_5618802" TargetMode="External"/><Relationship Id="rId15" Type="http://schemas.openxmlformats.org/officeDocument/2006/relationships/hyperlink" Target="https://unsplash.com/photos/GwsXX--WwjU" TargetMode="External"/><Relationship Id="rId10" Type="http://schemas.openxmlformats.org/officeDocument/2006/relationships/hyperlink" Target="https://commons.wikimedia.org/wiki/File:NAO_Robot_(bleu_et_rouge)_.jpg" TargetMode="External"/><Relationship Id="rId4" Type="http://schemas.openxmlformats.org/officeDocument/2006/relationships/hyperlink" Target="https://creativecommons.org/licenses/by-sa/4.0/" TargetMode="External"/><Relationship Id="rId9" Type="http://schemas.openxmlformats.org/officeDocument/2006/relationships/hyperlink" Target="https://commons.wikimedia.org/wiki/File:Waymo_self-driving_car_front_view.gk.jpg" TargetMode="External"/><Relationship Id="rId14" Type="http://schemas.openxmlformats.org/officeDocument/2006/relationships/hyperlink" Target="https://creativecommons.org/publicdomain/zero/1.0/deed.e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365education-my.sharepoint.com/:w:/g/personal/duari132_365_education_lu/EXWUnPOWBHRJrsqi5QLE1bABVWPV72pVJWWUnYCT1nIr4A?e=a5kUu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https://replit.com/@ricproenca/0101d-City-Of-Gol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A4A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78925" y="743925"/>
            <a:ext cx="4656300" cy="99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Lesson 1</a:t>
            </a:r>
            <a:endParaRPr>
              <a:solidFill>
                <a:srgbClr val="FFFFF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579000" y="1621225"/>
            <a:ext cx="47970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0DDAE"/>
                </a:solidFill>
                <a:latin typeface="Francois One"/>
                <a:ea typeface="Francois One"/>
                <a:cs typeface="Francois One"/>
                <a:sym typeface="Francois One"/>
              </a:rPr>
              <a:t>Introduction to </a:t>
            </a:r>
            <a:r>
              <a:rPr lang="en-GB"/>
              <a:t>Coding</a:t>
            </a:r>
            <a:endParaRPr>
              <a:solidFill>
                <a:srgbClr val="30DDAE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028" y="1460763"/>
            <a:ext cx="1800002" cy="222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0948" y="2687475"/>
            <a:ext cx="1410325" cy="14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body" idx="4294967295"/>
          </p:nvPr>
        </p:nvSpPr>
        <p:spPr>
          <a:xfrm>
            <a:off x="6285725" y="4736975"/>
            <a:ext cx="27573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CCCCCC"/>
                </a:solidFill>
              </a:rPr>
              <a:t>csinschools.com</a:t>
            </a:r>
            <a:endParaRPr sz="14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168" name="Google Shape;168;p22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69" name="Google Shape;169;p22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10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70" name="Google Shape;170;p22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179" name="Google Shape;179;p23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80" name="Google Shape;180;p23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11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81" name="Google Shape;181;p23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" name="Google Shape;182;p23"/>
          <p:cNvSpPr/>
          <p:nvPr/>
        </p:nvSpPr>
        <p:spPr>
          <a:xfrm>
            <a:off x="2456550" y="2185800"/>
            <a:ext cx="4230900" cy="7848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is a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It's one of the ways we can tell the computer to do something in Python!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23"/>
          <p:cNvCxnSpPr>
            <a:stCxn id="182" idx="1"/>
          </p:cNvCxnSpPr>
          <p:nvPr/>
        </p:nvCxnSpPr>
        <p:spPr>
          <a:xfrm rot="10800000">
            <a:off x="1072050" y="1669200"/>
            <a:ext cx="1384500" cy="909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192" name="Google Shape;192;p24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93" name="Google Shape;193;p24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12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94" name="Google Shape;194;p24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4"/>
          <p:cNvSpPr/>
          <p:nvPr/>
        </p:nvSpPr>
        <p:spPr>
          <a:xfrm>
            <a:off x="2456550" y="2185800"/>
            <a:ext cx="4230900" cy="7848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is a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It's one of the ways we can tell the computer to do something in Python!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6" name="Google Shape;196;p24"/>
          <p:cNvCxnSpPr>
            <a:stCxn id="195" idx="1"/>
          </p:cNvCxnSpPr>
          <p:nvPr/>
        </p:nvCxnSpPr>
        <p:spPr>
          <a:xfrm rot="10800000">
            <a:off x="1072050" y="1669200"/>
            <a:ext cx="1384500" cy="909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24"/>
          <p:cNvSpPr/>
          <p:nvPr/>
        </p:nvSpPr>
        <p:spPr>
          <a:xfrm>
            <a:off x="2608950" y="2338200"/>
            <a:ext cx="4230900" cy="7848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this case, we're telling it to </a:t>
            </a:r>
            <a:r>
              <a:rPr lang="en-GB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something, which means to display some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console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06" name="Google Shape;206;p25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07" name="Google Shape;207;p25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13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08" name="Google Shape;208;p25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5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This is the</a:t>
            </a:r>
            <a:r>
              <a:rPr lang="en-GB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E9376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595959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we want to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9900FF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We put it inside round brackets 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 )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so that Python knows this is all we want to </a:t>
            </a:r>
            <a:r>
              <a:rPr lang="en-GB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25"/>
          <p:cNvCxnSpPr>
            <a:stCxn id="209" idx="0"/>
          </p:cNvCxnSpPr>
          <p:nvPr/>
        </p:nvCxnSpPr>
        <p:spPr>
          <a:xfrm rot="10800000">
            <a:off x="2395200" y="1662400"/>
            <a:ext cx="1695900" cy="12765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19" name="Google Shape;219;p26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20" name="Google Shape;220;p26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14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21" name="Google Shape;221;p26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26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This is the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we want to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We put it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inside round brackets </a:t>
            </a:r>
            <a:r>
              <a:rPr lang="en-GB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( )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so that Python knows this is all we want to </a:t>
            </a:r>
            <a:r>
              <a:rPr lang="en-GB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" name="Google Shape;223;p26"/>
          <p:cNvCxnSpPr>
            <a:stCxn id="222" idx="0"/>
          </p:cNvCxnSpPr>
          <p:nvPr/>
        </p:nvCxnSpPr>
        <p:spPr>
          <a:xfrm rot="10800000">
            <a:off x="3440400" y="1615000"/>
            <a:ext cx="650700" cy="13239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6"/>
          <p:cNvCxnSpPr/>
          <p:nvPr/>
        </p:nvCxnSpPr>
        <p:spPr>
          <a:xfrm rot="10800000">
            <a:off x="1329900" y="1621900"/>
            <a:ext cx="2761200" cy="1317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" name="Google Shape;230;p27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33" name="Google Shape;233;p27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34" name="Google Shape;234;p27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15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35" name="Google Shape;235;p27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7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27"/>
          <p:cNvCxnSpPr>
            <a:stCxn id="236" idx="0"/>
          </p:cNvCxnSpPr>
          <p:nvPr/>
        </p:nvCxnSpPr>
        <p:spPr>
          <a:xfrm rot="10800000">
            <a:off x="3331800" y="1621900"/>
            <a:ext cx="759300" cy="1317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27"/>
          <p:cNvCxnSpPr/>
          <p:nvPr/>
        </p:nvCxnSpPr>
        <p:spPr>
          <a:xfrm rot="10800000">
            <a:off x="1458900" y="1567600"/>
            <a:ext cx="2632200" cy="13713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27"/>
          <p:cNvSpPr/>
          <p:nvPr/>
        </p:nvSpPr>
        <p:spPr>
          <a:xfrm>
            <a:off x="2247900" y="30913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that Python knows this isn't code, we also put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inside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quotation marks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48" name="Google Shape;248;p2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49" name="Google Shape;249;p2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16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50" name="Google Shape;250;p28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28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" name="Google Shape;252;p28"/>
          <p:cNvCxnSpPr>
            <a:stCxn id="251" idx="0"/>
          </p:cNvCxnSpPr>
          <p:nvPr/>
        </p:nvCxnSpPr>
        <p:spPr>
          <a:xfrm rot="10800000">
            <a:off x="3331800" y="1621900"/>
            <a:ext cx="759300" cy="1317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28"/>
          <p:cNvCxnSpPr/>
          <p:nvPr/>
        </p:nvCxnSpPr>
        <p:spPr>
          <a:xfrm rot="10800000">
            <a:off x="1458900" y="1567600"/>
            <a:ext cx="2632200" cy="13713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p28"/>
          <p:cNvSpPr/>
          <p:nvPr/>
        </p:nvSpPr>
        <p:spPr>
          <a:xfrm>
            <a:off x="2247900" y="30913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that Python knows this isn't code, we also put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inside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quotation marks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2400300" y="32437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We've used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double quotes " "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here, but you can use single quotes ' ' if you like!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64" name="Google Shape;264;p29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65" name="Google Shape;265;p29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17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66" name="Google Shape;266;p29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9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8" name="Google Shape;268;p29"/>
          <p:cNvCxnSpPr>
            <a:stCxn id="267" idx="0"/>
          </p:cNvCxnSpPr>
          <p:nvPr/>
        </p:nvCxnSpPr>
        <p:spPr>
          <a:xfrm rot="10800000">
            <a:off x="3331800" y="1621900"/>
            <a:ext cx="759300" cy="13170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>
            <a:off x="1458900" y="1567600"/>
            <a:ext cx="2632200" cy="1371300"/>
          </a:xfrm>
          <a:prstGeom prst="straightConnector1">
            <a:avLst/>
          </a:prstGeom>
          <a:noFill/>
          <a:ln w="19050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" name="Google Shape;270;p29"/>
          <p:cNvSpPr/>
          <p:nvPr/>
        </p:nvSpPr>
        <p:spPr>
          <a:xfrm>
            <a:off x="2247900" y="30913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dk2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that Python knows this isn't code, we also put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inside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quotation marks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2400300" y="32437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We've used double quotes " " here, but you can use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single quotes ' '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if you like!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80" name="Google Shape;280;p3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81" name="Google Shape;281;p3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18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82" name="Google Shape;282;p30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0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Let's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code to find out what it does! We'll see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output 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 our program in the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console 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 the right hand side.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292" name="Google Shape;292;p31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293" name="Google Shape;293;p31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19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294" name="Google Shape;294;p31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31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the end of this lesson, you should be able to: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GB"/>
              <a:t>access the course resources, and have them working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play a text adventure game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understand what a programming language is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write your first program!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play a game and explore how to modify it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875" y="1211325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25" y="1939388"/>
            <a:ext cx="988525" cy="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0875" y="2676187"/>
            <a:ext cx="988525" cy="98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4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77" name="Google Shape;77;p14"/>
            <p:cNvPicPr preferRelativeResize="0"/>
            <p:nvPr/>
          </p:nvPicPr>
          <p:blipFill rotWithShape="1">
            <a:blip r:embed="rId6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04" name="Google Shape;304;p32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05" name="Google Shape;305;p32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20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06" name="Google Shape;306;p32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32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Awesome! We got </a:t>
            </a:r>
            <a:r>
              <a:rPr lang="en-GB">
                <a:solidFill>
                  <a:schemeClr val="lt1"/>
                </a:solidFill>
                <a:highlight>
                  <a:srgbClr val="1C2333"/>
                </a:highlight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 our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Notice how the quotation marks don't appear.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 sz="1800">
                <a:solidFill>
                  <a:srgbClr val="98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33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18" name="Google Shape;318;p33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21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19" name="Google Shape;319;p33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33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5517351" y="565775"/>
            <a:ext cx="123000" cy="16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7469976" y="565775"/>
            <a:ext cx="123000" cy="160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>
            <a:stCxn id="324" idx="0"/>
            <a:endCxn id="321" idx="2"/>
          </p:cNvCxnSpPr>
          <p:nvPr/>
        </p:nvCxnSpPr>
        <p:spPr>
          <a:xfrm rot="-5400000">
            <a:off x="3728850" y="1088950"/>
            <a:ext cx="2212200" cy="14877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33"/>
          <p:cNvCxnSpPr>
            <a:stCxn id="324" idx="0"/>
            <a:endCxn id="322" idx="2"/>
          </p:cNvCxnSpPr>
          <p:nvPr/>
        </p:nvCxnSpPr>
        <p:spPr>
          <a:xfrm rot="-5400000">
            <a:off x="4705200" y="112600"/>
            <a:ext cx="2212200" cy="34404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rgbClr val="E9376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" name="Google Shape;324;p33"/>
          <p:cNvSpPr/>
          <p:nvPr/>
        </p:nvSpPr>
        <p:spPr>
          <a:xfrm>
            <a:off x="2095500" y="2938900"/>
            <a:ext cx="3991200" cy="1078200"/>
          </a:xfrm>
          <a:prstGeom prst="roundRect">
            <a:avLst>
              <a:gd name="adj" fmla="val 6453"/>
            </a:avLst>
          </a:prstGeom>
          <a:solidFill>
            <a:schemeClr val="lt1"/>
          </a:solidFill>
          <a:ln w="19050" cap="flat" cmpd="sng">
            <a:solidFill>
              <a:srgbClr val="E93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Awesome! We got </a:t>
            </a:r>
            <a:r>
              <a:rPr lang="en-GB">
                <a:solidFill>
                  <a:schemeClr val="lt1"/>
                </a:solidFill>
                <a:highlight>
                  <a:srgbClr val="1C2333"/>
                </a:highlight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 our </a:t>
            </a:r>
            <a:r>
              <a:rPr lang="en-GB" b="1">
                <a:solidFill>
                  <a:srgbClr val="E93761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Notice how the </a:t>
            </a:r>
            <a:r>
              <a:rPr lang="en-GB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quotation marks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don't appear.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34" name="Google Shape;334;p34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35" name="Google Shape;335;p34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22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36" name="Google Shape;336;p34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34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/>
          <p:nvPr/>
        </p:nvSpPr>
        <p:spPr>
          <a:xfrm>
            <a:off x="311700" y="1152475"/>
            <a:ext cx="4880700" cy="3643200"/>
          </a:xfrm>
          <a:prstGeom prst="roundRect">
            <a:avLst>
              <a:gd name="adj" fmla="val 6453"/>
            </a:avLst>
          </a:prstGeom>
          <a:solidFill>
            <a:srgbClr val="FAFAF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GB" sz="18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"Hello, world!"</a:t>
            </a: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35"/>
          <p:cNvSpPr/>
          <p:nvPr/>
        </p:nvSpPr>
        <p:spPr>
          <a:xfrm>
            <a:off x="5350125" y="0"/>
            <a:ext cx="3801000" cy="5156400"/>
          </a:xfrm>
          <a:prstGeom prst="rect">
            <a:avLst/>
          </a:prstGeom>
          <a:solidFill>
            <a:srgbClr val="1C2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Python program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46" name="Google Shape;346;p35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47" name="Google Shape;347;p35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chemeClr val="lt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23</a:t>
              </a:fld>
              <a:endParaRPr sz="1000" b="1">
                <a:solidFill>
                  <a:schemeClr val="lt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48" name="Google Shape;348;p35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35"/>
          <p:cNvSpPr txBox="1"/>
          <p:nvPr/>
        </p:nvSpPr>
        <p:spPr>
          <a:xfrm>
            <a:off x="5593975" y="415950"/>
            <a:ext cx="32748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Hello, world!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p35"/>
          <p:cNvSpPr/>
          <p:nvPr/>
        </p:nvSpPr>
        <p:spPr>
          <a:xfrm>
            <a:off x="1485150" y="2742625"/>
            <a:ext cx="2533800" cy="462900"/>
          </a:xfrm>
          <a:prstGeom prst="roundRect">
            <a:avLst>
              <a:gd name="adj" fmla="val 16667"/>
            </a:avLst>
          </a:prstGeom>
          <a:solidFill>
            <a:srgbClr val="30DDA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All done!</a:t>
            </a:r>
            <a:endParaRPr sz="16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Activity: Hello World!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56" name="Google Shape;356;p3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57" name="Google Shape;357;p36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58" name="Google Shape;358;p36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24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59" name="Google Shape;359;p36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36"/>
          <p:cNvGrpSpPr/>
          <p:nvPr/>
        </p:nvGrpSpPr>
        <p:grpSpPr>
          <a:xfrm>
            <a:off x="5787713" y="1306678"/>
            <a:ext cx="2277626" cy="2512336"/>
            <a:chOff x="6173075" y="716158"/>
            <a:chExt cx="2659225" cy="2960217"/>
          </a:xfrm>
        </p:grpSpPr>
        <p:pic>
          <p:nvPicPr>
            <p:cNvPr id="361" name="Google Shape;36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36"/>
            <p:cNvSpPr txBox="1"/>
            <p:nvPr/>
          </p:nvSpPr>
          <p:spPr>
            <a:xfrm>
              <a:off x="6746838" y="1377691"/>
              <a:ext cx="151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Helpful Hints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36"/>
            <p:cNvSpPr txBox="1"/>
            <p:nvPr/>
          </p:nvSpPr>
          <p:spPr>
            <a:xfrm>
              <a:off x="6173092" y="1902086"/>
              <a:ext cx="2659200" cy="12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6000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This is your very first program!</a:t>
              </a:r>
              <a:b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36000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You’ll need to use: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719999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○"/>
              </a:pPr>
              <a:r>
                <a:rPr lang="en-GB" sz="1200">
                  <a:solidFill>
                    <a:srgbClr val="99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print</a:t>
              </a:r>
              <a:r>
                <a:rPr lang="en-GB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365" name="Google Shape;36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525" y="1351675"/>
            <a:ext cx="3023300" cy="26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1464255" y="1648178"/>
            <a:ext cx="2455200" cy="128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841575" y="3957350"/>
            <a:ext cx="3703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latin typeface="Roboto"/>
                <a:ea typeface="Roboto"/>
                <a:cs typeface="Roboto"/>
                <a:sym typeface="Roboto"/>
              </a:rPr>
              <a:t>Activity 01.02</a:t>
            </a:r>
            <a:br>
              <a:rPr lang="en-GB" sz="19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9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Hello, World!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6113" y="1771762"/>
            <a:ext cx="1034125" cy="10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Activity: Hi to You!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375" name="Google Shape;375;p37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76" name="Google Shape;376;p37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25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77" name="Google Shape;377;p37"/>
            <p:cNvPicPr preferRelativeResize="0"/>
            <p:nvPr/>
          </p:nvPicPr>
          <p:blipFill rotWithShape="1">
            <a:blip r:embed="rId3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37"/>
          <p:cNvGrpSpPr/>
          <p:nvPr/>
        </p:nvGrpSpPr>
        <p:grpSpPr>
          <a:xfrm>
            <a:off x="5787713" y="1306678"/>
            <a:ext cx="2277626" cy="2512336"/>
            <a:chOff x="6173075" y="716158"/>
            <a:chExt cx="2659225" cy="2960217"/>
          </a:xfrm>
        </p:grpSpPr>
        <p:pic>
          <p:nvPicPr>
            <p:cNvPr id="379" name="Google Shape;3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37"/>
            <p:cNvSpPr txBox="1"/>
            <p:nvPr/>
          </p:nvSpPr>
          <p:spPr>
            <a:xfrm>
              <a:off x="6746838" y="1377691"/>
              <a:ext cx="151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Helpful Hints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37"/>
            <p:cNvSpPr txBox="1"/>
            <p:nvPr/>
          </p:nvSpPr>
          <p:spPr>
            <a:xfrm>
              <a:off x="6173092" y="1902086"/>
              <a:ext cx="2659200" cy="12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6000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Now, remember your quotation marks!</a:t>
              </a:r>
              <a:b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36000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You’ll need to use: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719999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○"/>
              </a:pPr>
              <a:r>
                <a:rPr lang="en-GB" sz="1200">
                  <a:solidFill>
                    <a:srgbClr val="99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print</a:t>
              </a:r>
              <a:r>
                <a:rPr lang="en-GB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383" name="Google Shape;38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1525" y="1351675"/>
            <a:ext cx="3023300" cy="26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/>
          <p:nvPr/>
        </p:nvSpPr>
        <p:spPr>
          <a:xfrm>
            <a:off x="1464255" y="1648178"/>
            <a:ext cx="2455200" cy="128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7"/>
          <p:cNvSpPr txBox="1"/>
          <p:nvPr/>
        </p:nvSpPr>
        <p:spPr>
          <a:xfrm>
            <a:off x="841575" y="3957350"/>
            <a:ext cx="3703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latin typeface="Roboto"/>
                <a:ea typeface="Roboto"/>
                <a:cs typeface="Roboto"/>
                <a:sym typeface="Roboto"/>
              </a:rPr>
              <a:t>Activity 01.03</a:t>
            </a:r>
            <a:br>
              <a:rPr lang="en-GB" sz="1900" dirty="0">
                <a:latin typeface="Roboto"/>
                <a:ea typeface="Roboto"/>
                <a:cs typeface="Roboto"/>
                <a:sym typeface="Roboto"/>
              </a:rPr>
            </a:br>
            <a:r>
              <a:rPr lang="en-GB" sz="19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Hi to You!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6125" y="1771775"/>
            <a:ext cx="1034100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5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 Activity: Snake!</a:t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sp>
        <p:nvSpPr>
          <p:cNvPr id="393" name="Google Shape;39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394" name="Google Shape;394;p38"/>
          <p:cNvSpPr txBox="1"/>
          <p:nvPr/>
        </p:nvSpPr>
        <p:spPr>
          <a:xfrm>
            <a:off x="466275" y="1762825"/>
            <a:ext cx="2995500" cy="21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Snake is a classic game that you can make with Python!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Watch </a:t>
            </a:r>
            <a:r>
              <a:rPr lang="en-GB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this video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then try the game and edit the code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here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5" name="Google Shape;395;p3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396" name="Google Shape;396;p3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26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397" name="Google Shape;397;p38"/>
            <p:cNvPicPr preferRelativeResize="0"/>
            <p:nvPr/>
          </p:nvPicPr>
          <p:blipFill rotWithShape="1">
            <a:blip r:embed="rId5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38"/>
          <p:cNvGrpSpPr/>
          <p:nvPr/>
        </p:nvGrpSpPr>
        <p:grpSpPr>
          <a:xfrm>
            <a:off x="6082475" y="445020"/>
            <a:ext cx="2659225" cy="2960217"/>
            <a:chOff x="6173075" y="716158"/>
            <a:chExt cx="2659225" cy="2960217"/>
          </a:xfrm>
        </p:grpSpPr>
        <p:pic>
          <p:nvPicPr>
            <p:cNvPr id="399" name="Google Shape;399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73075" y="1237975"/>
              <a:ext cx="2659225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700000">
              <a:off x="7403275" y="847650"/>
              <a:ext cx="634900" cy="63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38"/>
            <p:cNvSpPr txBox="1"/>
            <p:nvPr/>
          </p:nvSpPr>
          <p:spPr>
            <a:xfrm>
              <a:off x="6746838" y="1467475"/>
              <a:ext cx="1511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b="1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Tutorial Video</a:t>
              </a:r>
              <a:endParaRPr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p38"/>
            <p:cNvSpPr txBox="1"/>
            <p:nvPr/>
          </p:nvSpPr>
          <p:spPr>
            <a:xfrm>
              <a:off x="6184175" y="1861075"/>
              <a:ext cx="2498400" cy="121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Need some help?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Roboto"/>
                <a:buChar char="●"/>
              </a:pPr>
              <a:r>
                <a:rPr lang="en-GB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3"/>
                </a:rPr>
                <a:t>Watch the tutorial video.</a:t>
              </a:r>
              <a:endParaRPr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03" name="Google Shape;403;p38"/>
          <p:cNvPicPr preferRelativeResize="0"/>
          <p:nvPr/>
        </p:nvPicPr>
        <p:blipFill rotWithShape="1">
          <a:blip r:embed="rId8">
            <a:alphaModFix/>
          </a:blip>
          <a:srcRect l="99" r="89"/>
          <a:stretch/>
        </p:blipFill>
        <p:spPr>
          <a:xfrm>
            <a:off x="3538238" y="1289775"/>
            <a:ext cx="2073000" cy="3141900"/>
          </a:xfrm>
          <a:prstGeom prst="roundRect">
            <a:avLst>
              <a:gd name="adj" fmla="val 778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Reflection: Exit pass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409" name="Google Shape;40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one new thing you learnt today?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Write it on a sticky note and stick it on the board before you leave the classroom</a:t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907" y="2440750"/>
            <a:ext cx="1357005" cy="1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487" y="2440750"/>
            <a:ext cx="1357005" cy="135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39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14" name="Google Shape;414;p39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27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15" name="Google Shape;415;p39"/>
            <p:cNvPicPr preferRelativeResize="0"/>
            <p:nvPr/>
          </p:nvPicPr>
          <p:blipFill rotWithShape="1">
            <a:blip r:embed="rId5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/>
          <p:nvPr/>
        </p:nvSpPr>
        <p:spPr>
          <a:xfrm rot="-5400000" flipH="1">
            <a:off x="4955688" y="961013"/>
            <a:ext cx="5149325" cy="3227300"/>
          </a:xfrm>
          <a:prstGeom prst="flowChartManualInpu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License Information</a:t>
            </a:r>
            <a:endParaRPr/>
          </a:p>
        </p:txBody>
      </p:sp>
      <p:sp>
        <p:nvSpPr>
          <p:cNvPr id="422" name="Google Shape;42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0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These </a:t>
            </a:r>
            <a:r>
              <a:rPr lang="en-GB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 in Schools</a:t>
            </a:r>
            <a:r>
              <a:rPr lang="en-GB" sz="1400"/>
              <a:t> lessons plans, worksheets, and other materials were created by Toan Huynh and Hugh Williams. They are licensed under a </a:t>
            </a:r>
            <a:r>
              <a:rPr lang="en-GB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GB" sz="1400"/>
              <a:t>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Images, in order of appearance:</a:t>
            </a:r>
            <a:endParaRPr sz="12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5"/>
              </a:rPr>
              <a:t>Video Conference 1</a:t>
            </a:r>
            <a:r>
              <a:rPr lang="en-GB" sz="1000"/>
              <a:t>" by </a:t>
            </a:r>
            <a:r>
              <a:rPr lang="en-GB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/>
              <a:t> on </a:t>
            </a:r>
            <a:r>
              <a:rPr lang="en-GB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8"/>
              </a:rPr>
              <a:t>Video Conference 2</a:t>
            </a:r>
            <a:r>
              <a:rPr lang="en-GB" sz="1000"/>
              <a:t>" by </a:t>
            </a:r>
            <a:r>
              <a:rPr lang="en-GB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000"/>
              <a:t> on </a:t>
            </a:r>
            <a:r>
              <a:rPr lang="en-GB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9"/>
              </a:rPr>
              <a:t>Waymo self-driving car front view</a:t>
            </a:r>
            <a:r>
              <a:rPr lang="en-GB" sz="1000"/>
              <a:t>" by Grendelkhan is licensed under CC BY-SA 4.0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0"/>
              </a:rPr>
              <a:t>NAO Robot (bleu et rouge)</a:t>
            </a:r>
            <a:r>
              <a:rPr lang="en-GB" sz="1000"/>
              <a:t>" by Softbank Robotics Europe is licensed under CC BY-SA 4.0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1"/>
              </a:rPr>
              <a:t>iOS7 Homescreen blurred (DSC_0719)</a:t>
            </a:r>
            <a:r>
              <a:rPr lang="en-GB" sz="1000"/>
              <a:t>" by Jan Piersel is licensed under CC BY-SA 2.0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2"/>
              </a:rPr>
              <a:t>Fortnite Battle Royale Receives New Snipers-Only Mode</a:t>
            </a:r>
            <a:r>
              <a:rPr lang="en-GB" sz="1000"/>
              <a:t>" by BagoGames is licensed under CC BY 2.0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3"/>
              </a:rPr>
              <a:t>Silhouette Teamwork Isolated Computer Man Business</a:t>
            </a:r>
            <a:r>
              <a:rPr lang="en-GB" sz="1000"/>
              <a:t>" is licensed under </a:t>
            </a:r>
            <a:r>
              <a:rPr lang="en-GB" sz="1000" u="sng">
                <a:solidFill>
                  <a:schemeClr val="hlink"/>
                </a:solidFill>
                <a:hlinkClick r:id="rId14"/>
              </a:rPr>
              <a:t>CC0 1.0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"</a:t>
            </a:r>
            <a:r>
              <a:rPr lang="en-GB" sz="1000" u="sng">
                <a:solidFill>
                  <a:schemeClr val="hlink"/>
                </a:solidFill>
                <a:hlinkClick r:id="rId15"/>
              </a:rPr>
              <a:t>Yeah!! text</a:t>
            </a:r>
            <a:r>
              <a:rPr lang="en-GB" sz="1000"/>
              <a:t>" by </a:t>
            </a:r>
            <a:r>
              <a:rPr lang="en-GB" sz="1000" u="sng">
                <a:solidFill>
                  <a:schemeClr val="hlink"/>
                </a:solidFill>
                <a:hlinkClick r:id="rId16"/>
              </a:rPr>
              <a:t>rawpixel</a:t>
            </a:r>
            <a:r>
              <a:rPr lang="en-GB" sz="1000"/>
              <a:t> on </a:t>
            </a:r>
            <a:r>
              <a:rPr lang="en-GB" sz="1000" u="sng">
                <a:solidFill>
                  <a:schemeClr val="hlink"/>
                </a:solidFill>
                <a:hlinkClick r:id="rId17"/>
              </a:rPr>
              <a:t>Unsplash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423" name="Google Shape;423;p4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grpSp>
        <p:nvGrpSpPr>
          <p:cNvPr id="424" name="Google Shape;424;p4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425" name="Google Shape;425;p4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28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426" name="Google Shape;426;p40"/>
            <p:cNvPicPr preferRelativeResize="0"/>
            <p:nvPr/>
          </p:nvPicPr>
          <p:blipFill rotWithShape="1">
            <a:blip r:embed="rId18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Worksheet &amp; Scavenger Hunt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Make a copy and complete this worksheet</a:t>
            </a:r>
            <a:endParaRPr lang="en-GB" u="sng" dirty="0">
              <a:solidFill>
                <a:schemeClr val="hlink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Complete it by yourself, or together as a class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When you're done, share what you wrote with the person next to you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Review as a class</a:t>
            </a:r>
            <a:endParaRPr dirty="0"/>
          </a:p>
        </p:txBody>
      </p:sp>
      <p:grpSp>
        <p:nvGrpSpPr>
          <p:cNvPr id="84" name="Google Shape;84;p15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85" name="Google Shape;85;p15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86" name="Google Shape;86;p15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77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you produce by coding?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Software that drives cars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Instagram, Snapchat, and TikTok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Online shopping apps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Study tools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Hairstyling simulations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Games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Smart robots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 and loads more!</a:t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507" y="3718808"/>
            <a:ext cx="1818000" cy="121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350" y="2472458"/>
            <a:ext cx="1728300" cy="1147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8300" y="1958110"/>
            <a:ext cx="1441400" cy="14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3350" y="1401612"/>
            <a:ext cx="1728300" cy="972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7">
            <a:alphaModFix/>
          </a:blip>
          <a:srcRect b="13277"/>
          <a:stretch/>
        </p:blipFill>
        <p:spPr>
          <a:xfrm>
            <a:off x="7021599" y="1950074"/>
            <a:ext cx="1818000" cy="917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8">
            <a:alphaModFix/>
          </a:blip>
          <a:srcRect r="14980"/>
          <a:stretch/>
        </p:blipFill>
        <p:spPr>
          <a:xfrm>
            <a:off x="7021601" y="2975361"/>
            <a:ext cx="1805400" cy="119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1" name="Google Shape;101;p16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02" name="Google Shape;102;p16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4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03" name="Google Shape;103;p16"/>
            <p:cNvPicPr preferRelativeResize="0"/>
            <p:nvPr/>
          </p:nvPicPr>
          <p:blipFill rotWithShape="1">
            <a:blip r:embed="rId9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ever...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91608" cy="3904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Had a cool idea for a new app or website?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Have you ever wanted to:</a:t>
            </a:r>
            <a:endParaRPr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create amazing new photo and video filters and apps?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cure cancer or be on the forefront of scientific discoveries?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make smarter robots or self-driving vehicles?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make your own website to buy and sell clothes?</a:t>
            </a:r>
            <a:endParaRPr sz="1600" dirty="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dirty="0"/>
              <a:t>make video games as your career?</a:t>
            </a:r>
            <a:endParaRPr sz="16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Have you ever wanted to understand how computers and machines seem to be able to learn and "think"?</a:t>
            </a:r>
            <a:endParaRPr dirty="0"/>
          </a:p>
        </p:txBody>
      </p:sp>
      <p:sp>
        <p:nvSpPr>
          <p:cNvPr id="110" name="Google Shape;110;p17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800" y="1472875"/>
            <a:ext cx="1791875" cy="179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7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13" name="Google Shape;113;p17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5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14" name="Google Shape;114;p17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Skills that you will develop as you learn how to code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1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Analysing and solving complex problems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Being confident at using and building things using a computer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Being resourceful, investigative, and creative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Making maths come alive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Communication and technical writing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Working in teams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Resilience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050" y="2494272"/>
            <a:ext cx="1265025" cy="126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950" y="1483900"/>
            <a:ext cx="1048650" cy="10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313" y="1540748"/>
            <a:ext cx="1048650" cy="104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8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26" name="Google Shape;126;p18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6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27" name="Google Shape;127;p18"/>
            <p:cNvPicPr preferRelativeResize="0"/>
            <p:nvPr/>
          </p:nvPicPr>
          <p:blipFill rotWithShape="1">
            <a:blip r:embed="rId6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325" y="1017725"/>
            <a:ext cx="3741350" cy="32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43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Demo: City of Gold!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311700" y="4195463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Click here to play a Text Based Adventure Game - just like your assignment!</a:t>
            </a:r>
            <a:endParaRPr dirty="0"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563" y="1330025"/>
            <a:ext cx="3168875" cy="17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77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computers work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5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Computers can operate very fast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However, they need to be told what to do</a:t>
            </a:r>
            <a:endParaRPr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They need instructions that are step-by-step</a:t>
            </a:r>
            <a:endParaRPr sz="160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They do exactly as they are told</a:t>
            </a:r>
            <a:endParaRPr sz="16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we give instructions to a computer, we must also communicate in a language that the computer understands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are many languages that have been invented for computers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computer "programming languages" do you know?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475" y="1613775"/>
            <a:ext cx="1510075" cy="151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20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47" name="Google Shape;147;p20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8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48" name="Google Shape;148;p20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the Python programming language</a:t>
            </a:r>
            <a:endParaRPr>
              <a:solidFill>
                <a:srgbClr val="25326F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5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We are going to use the Python programming language in this class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Python looks like English and is quite readable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There are lots of code already written in Python that you can reuse in your own programs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Python is the most popular programming language in industry</a:t>
            </a:r>
            <a:endParaRPr sz="15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It is used in companies such as Google, Facebook, Amazon, and Microsoft, as well as many schools and universities around the world!</a:t>
            </a:r>
            <a:endParaRPr sz="13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It does require </a:t>
            </a:r>
            <a:r>
              <a:rPr lang="en-GB" sz="1500" b="1">
                <a:solidFill>
                  <a:srgbClr val="E93761"/>
                </a:solidFill>
              </a:rPr>
              <a:t>typing</a:t>
            </a:r>
            <a:r>
              <a:rPr lang="en-GB" sz="1500"/>
              <a:t> though. It may be trickier to get started than some other languages (such as Scratch), but soon enough, you will be able to do things much more quickly!</a:t>
            </a:r>
            <a:endParaRPr sz="1500"/>
          </a:p>
        </p:txBody>
      </p:sp>
      <p:sp>
        <p:nvSpPr>
          <p:cNvPr id="155" name="Google Shape;155;p21"/>
          <p:cNvSpPr/>
          <p:nvPr/>
        </p:nvSpPr>
        <p:spPr>
          <a:xfrm>
            <a:off x="-6215" y="0"/>
            <a:ext cx="9162000" cy="74400"/>
          </a:xfrm>
          <a:prstGeom prst="rect">
            <a:avLst/>
          </a:prstGeom>
          <a:solidFill>
            <a:srgbClr val="30DD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0DDAE"/>
              </a:solidFill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334" y="2228075"/>
            <a:ext cx="2351987" cy="7530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1"/>
          <p:cNvGrpSpPr/>
          <p:nvPr/>
        </p:nvGrpSpPr>
        <p:grpSpPr>
          <a:xfrm>
            <a:off x="7984201" y="4195474"/>
            <a:ext cx="884557" cy="861343"/>
            <a:chOff x="7984201" y="4195474"/>
            <a:chExt cx="884557" cy="861343"/>
          </a:xfrm>
        </p:grpSpPr>
        <p:sp>
          <p:nvSpPr>
            <p:cNvPr id="158" name="Google Shape;158;p21"/>
            <p:cNvSpPr txBox="1"/>
            <p:nvPr/>
          </p:nvSpPr>
          <p:spPr>
            <a:xfrm>
              <a:off x="8320058" y="4663217"/>
              <a:ext cx="5487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fld id="{00000000-1234-1234-1234-123412341234}" type="slidenum">
                <a:rPr lang="en-GB" sz="1000" b="1">
                  <a:solidFill>
                    <a:srgbClr val="032F6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9</a:t>
              </a:fld>
              <a:endParaRPr sz="1000" b="1">
                <a:solidFill>
                  <a:srgbClr val="032F62"/>
                </a:solidFill>
                <a:latin typeface="Francois One"/>
                <a:ea typeface="Francois One"/>
                <a:cs typeface="Francois One"/>
                <a:sym typeface="Francois One"/>
              </a:endParaRPr>
            </a:p>
          </p:txBody>
        </p:sp>
        <p:pic>
          <p:nvPicPr>
            <p:cNvPr id="159" name="Google Shape;159;p21"/>
            <p:cNvPicPr preferRelativeResize="0"/>
            <p:nvPr/>
          </p:nvPicPr>
          <p:blipFill rotWithShape="1">
            <a:blip r:embed="rId4">
              <a:alphaModFix/>
            </a:blip>
            <a:srcRect b="19478"/>
            <a:stretch/>
          </p:blipFill>
          <p:spPr>
            <a:xfrm>
              <a:off x="7984201" y="4195474"/>
              <a:ext cx="757577" cy="7530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1216</Words>
  <Application>Microsoft Office PowerPoint</Application>
  <PresentationFormat>On-screen Show (16:9)</PresentationFormat>
  <Paragraphs>168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Francois One</vt:lpstr>
      <vt:lpstr>Roboto Mono</vt:lpstr>
      <vt:lpstr>Roboto</vt:lpstr>
      <vt:lpstr>Arial</vt:lpstr>
      <vt:lpstr>Simple Light</vt:lpstr>
      <vt:lpstr>Lesson 1</vt:lpstr>
      <vt:lpstr>Learning objectives</vt:lpstr>
      <vt:lpstr>Introduction Worksheet &amp; Scavenger Hunt</vt:lpstr>
      <vt:lpstr>What can you produce by coding?</vt:lpstr>
      <vt:lpstr>Have you ever...</vt:lpstr>
      <vt:lpstr>Skills that you will develop as you learn how to code</vt:lpstr>
      <vt:lpstr>Demo: City of Gold!</vt:lpstr>
      <vt:lpstr>How computers work</vt:lpstr>
      <vt:lpstr>Using the Python programming language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Your first Python program</vt:lpstr>
      <vt:lpstr>Activity: Hello World!</vt:lpstr>
      <vt:lpstr>Activity: Hi to You!</vt:lpstr>
      <vt:lpstr>Extension Activity: Snake!</vt:lpstr>
      <vt:lpstr>Reflection: Exit pass</vt:lpstr>
      <vt:lpstr>License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cp:lastModifiedBy>DUARTE PROENÇA Ricardo</cp:lastModifiedBy>
  <cp:revision>8</cp:revision>
  <dcterms:modified xsi:type="dcterms:W3CDTF">2024-04-16T10:53:33Z</dcterms:modified>
</cp:coreProperties>
</file>